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76"/>
  </p:handoutMasterIdLst>
  <p:sldIdLst>
    <p:sldId id="381" r:id="rId4"/>
    <p:sldId id="561" r:id="rId5"/>
    <p:sldId id="747" r:id="rId6"/>
    <p:sldId id="1062" r:id="rId8"/>
    <p:sldId id="1117" r:id="rId9"/>
    <p:sldId id="1114" r:id="rId10"/>
    <p:sldId id="1115" r:id="rId11"/>
    <p:sldId id="1116" r:id="rId12"/>
    <p:sldId id="1186" r:id="rId13"/>
    <p:sldId id="1118" r:id="rId14"/>
    <p:sldId id="1121" r:id="rId15"/>
    <p:sldId id="1119" r:id="rId16"/>
    <p:sldId id="1120" r:id="rId17"/>
    <p:sldId id="1122" r:id="rId18"/>
    <p:sldId id="1123" r:id="rId19"/>
    <p:sldId id="1124" r:id="rId20"/>
    <p:sldId id="1125" r:id="rId21"/>
    <p:sldId id="1126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248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87" r:id="rId47"/>
    <p:sldId id="1150" r:id="rId48"/>
    <p:sldId id="1151" r:id="rId49"/>
    <p:sldId id="1152" r:id="rId50"/>
    <p:sldId id="1153" r:id="rId51"/>
    <p:sldId id="1154" r:id="rId52"/>
    <p:sldId id="1155" r:id="rId53"/>
    <p:sldId id="1156" r:id="rId54"/>
    <p:sldId id="1157" r:id="rId55"/>
    <p:sldId id="1158" r:id="rId56"/>
    <p:sldId id="1159" r:id="rId57"/>
    <p:sldId id="1160" r:id="rId58"/>
    <p:sldId id="1161" r:id="rId59"/>
    <p:sldId id="1162" r:id="rId60"/>
    <p:sldId id="1163" r:id="rId61"/>
    <p:sldId id="1164" r:id="rId62"/>
    <p:sldId id="1166" r:id="rId63"/>
    <p:sldId id="1165" r:id="rId64"/>
    <p:sldId id="1167" r:id="rId65"/>
    <p:sldId id="749" r:id="rId66"/>
    <p:sldId id="750" r:id="rId67"/>
    <p:sldId id="751" r:id="rId68"/>
    <p:sldId id="752" r:id="rId69"/>
    <p:sldId id="753" r:id="rId70"/>
    <p:sldId id="754" r:id="rId71"/>
    <p:sldId id="759" r:id="rId72"/>
    <p:sldId id="1059" r:id="rId73"/>
    <p:sldId id="757" r:id="rId74"/>
    <p:sldId id="758" r:id="rId75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1" Type="http://schemas.openxmlformats.org/officeDocument/2006/relationships/tags" Target="tags/tag181.xml"/><Relationship Id="rId80" Type="http://schemas.openxmlformats.org/officeDocument/2006/relationships/commentAuthors" Target="commentAuthors.xml"/><Relationship Id="rId8" Type="http://schemas.openxmlformats.org/officeDocument/2006/relationships/slide" Target="slides/slide4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3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44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28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9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30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33.png"/><Relationship Id="rId3" Type="http://schemas.openxmlformats.org/officeDocument/2006/relationships/image" Target="../media/image29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34.png"/><Relationship Id="rId3" Type="http://schemas.openxmlformats.org/officeDocument/2006/relationships/image" Target="../media/image29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35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36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40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41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9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118.xml"/><Relationship Id="rId10" Type="http://schemas.openxmlformats.org/officeDocument/2006/relationships/notesSlide" Target="../notesSlides/notesSlide45.xml"/><Relationship Id="rId1" Type="http://schemas.openxmlformats.org/officeDocument/2006/relationships/tags" Target="../tags/tag1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image" Target="../media/image58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image" Target="../media/image59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3" Type="http://schemas.openxmlformats.org/officeDocument/2006/relationships/image" Target="../media/image60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image" Target="../media/image61.png"/><Relationship Id="rId3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8.xml"/><Relationship Id="rId5" Type="http://schemas.openxmlformats.org/officeDocument/2006/relationships/hyperlink" Target="file:///E:\android-sdk-windows\docs\reference\android\graphics\Canvas.html" TargetMode="External"/><Relationship Id="rId4" Type="http://schemas.openxmlformats.org/officeDocument/2006/relationships/hyperlink" Target="file:///E:\android-sdk-windows\docs\reference\android\graphics\drawable\Drawable.html" TargetMode="External"/><Relationship Id="rId3" Type="http://schemas.openxmlformats.org/officeDocument/2006/relationships/image" Target="../media/image62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63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tags" Target="../tags/tag159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tags" Target="../tags/tag16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自定义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绘制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9540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的变换操作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1" y="1191894"/>
            <a:ext cx="8446599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还提供了一系列位置转换的方法：</a:t>
            </a:r>
            <a:r>
              <a:rPr lang="en-US" altLang="zh-CN" dirty="0" err="1" smtClean="0"/>
              <a:t>rorate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translate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扭曲</a:t>
            </a:r>
            <a:r>
              <a:rPr lang="en-US" altLang="zh-CN" dirty="0" smtClean="0"/>
              <a:t>)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pic>
        <p:nvPicPr>
          <p:cNvPr id="14" name="图片 13" descr="device-2015-05-13-152813.png"/>
          <p:cNvPicPr>
            <a:picLocks noChangeAspect="1"/>
          </p:cNvPicPr>
          <p:nvPr/>
        </p:nvPicPr>
        <p:blipFill>
          <a:blip r:embed="rId3"/>
          <a:srcRect r="24025" b="34595"/>
          <a:stretch>
            <a:fillRect/>
          </a:stretch>
        </p:blipFill>
        <p:spPr>
          <a:xfrm>
            <a:off x="8782685" y="1237615"/>
            <a:ext cx="3294380" cy="5041900"/>
          </a:xfrm>
          <a:prstGeom prst="rect">
            <a:avLst/>
          </a:prstGeom>
        </p:spPr>
      </p:pic>
      <p:pic>
        <p:nvPicPr>
          <p:cNvPr id="2" name="图片 1" descr="SJP04DZ8Y6[DN`K7[1BYD8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499870"/>
            <a:ext cx="8228330" cy="4780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b="54270"/>
          <a:stretch>
            <a:fillRect/>
          </a:stretch>
        </p:blipFill>
        <p:spPr>
          <a:xfrm>
            <a:off x="8791575" y="1701800"/>
            <a:ext cx="3487420" cy="3453765"/>
          </a:xfrm>
          <a:prstGeom prst="rect">
            <a:avLst/>
          </a:prstGeom>
        </p:spPr>
      </p:pic>
      <p:pic>
        <p:nvPicPr>
          <p:cNvPr id="2" name="图片 1" descr="GSCK}_ZA)LRGKR18CC{[)J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983615"/>
            <a:ext cx="8773160" cy="5900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t="43235" b="31775"/>
          <a:stretch>
            <a:fillRect/>
          </a:stretch>
        </p:blipFill>
        <p:spPr>
          <a:xfrm>
            <a:off x="8191500" y="2795905"/>
            <a:ext cx="3491865" cy="1551305"/>
          </a:xfrm>
          <a:prstGeom prst="rect">
            <a:avLst/>
          </a:prstGeom>
        </p:spPr>
      </p:pic>
      <p:pic>
        <p:nvPicPr>
          <p:cNvPr id="2" name="图片 1" descr="93M{Q8HG}6B60_88{3{QM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133475"/>
            <a:ext cx="7772400" cy="4591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49352" y="235519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圆形头像的绘制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66420" y="76073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2825750" y="2563924"/>
            <a:ext cx="1923691" cy="1913005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297642" y="2563924"/>
            <a:ext cx="1889958" cy="191300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703484" y="330373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03484" y="211329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9600" dirty="0" smtClean="0">
                <a:solidFill>
                  <a:srgbClr val="FF0000"/>
                </a:solidFill>
              </a:rPr>
              <a:t>？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http://hi.csdn.net/attachment/201111/22/0_13219433774KaR.gif"/>
          <p:cNvPicPr>
            <a:picLocks noChangeAspect="1" noChangeArrowheads="1"/>
          </p:cNvPicPr>
          <p:nvPr/>
        </p:nvPicPr>
        <p:blipFill>
          <a:blip r:embed="rId3"/>
          <a:srcRect t="12121" b="20454"/>
          <a:stretch>
            <a:fillRect/>
          </a:stretch>
        </p:blipFill>
        <p:spPr bwMode="auto">
          <a:xfrm>
            <a:off x="253365" y="953135"/>
            <a:ext cx="4241165" cy="509587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494530" y="1353185"/>
            <a:ext cx="598043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err="1" smtClean="0"/>
              <a:t>AvoidXfermode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指定了一个颜色和容差，强制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避免在它上面绘图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或者只在它上面绘图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r>
              <a:rPr lang="en-US" altLang="zh-CN" dirty="0" err="1" smtClean="0"/>
              <a:t>PixelXorXfermode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当覆盖已有的颜色时，应用一个简单的像素</a:t>
            </a:r>
            <a:r>
              <a:rPr lang="en-US" altLang="zh-CN" dirty="0" smtClean="0"/>
              <a:t>XOR</a:t>
            </a:r>
            <a:r>
              <a:rPr lang="zh-CN" altLang="en-US" dirty="0" smtClean="0"/>
              <a:t>操作。</a:t>
            </a:r>
            <a:endParaRPr lang="zh-CN" altLang="en-US" dirty="0" smtClean="0"/>
          </a:p>
          <a:p>
            <a:r>
              <a:rPr lang="en-US" altLang="zh-CN" dirty="0" err="1" smtClean="0"/>
              <a:t>PorterDuffXfermode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这是一个非常强大的转换模式，使用它，可以使用图像合成的</a:t>
            </a:r>
            <a:r>
              <a:rPr lang="en-US" altLang="zh-CN" dirty="0" smtClean="0"/>
              <a:t>16</a:t>
            </a:r>
            <a:r>
              <a:rPr lang="zh-CN" altLang="en-US" dirty="0" smtClean="0"/>
              <a:t>条</a:t>
            </a:r>
            <a:r>
              <a:rPr lang="en-US" altLang="zh-CN" dirty="0" smtClean="0"/>
              <a:t>Porter-Duff</a:t>
            </a:r>
            <a:r>
              <a:rPr lang="zh-CN" altLang="en-US" dirty="0" smtClean="0"/>
              <a:t>规则的任意一条来控制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如何与已有的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图像进行交互。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5483413" y="4135792"/>
            <a:ext cx="1201708" cy="1195033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711870" y="1866751"/>
            <a:ext cx="1299640" cy="1315488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519323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device-2015-05-18-185459.png"/>
          <p:cNvPicPr>
            <a:picLocks noChangeAspect="1"/>
          </p:cNvPicPr>
          <p:nvPr/>
        </p:nvPicPr>
        <p:blipFill>
          <a:blip r:embed="rId4"/>
          <a:srcRect l="12299" t="30484" r="57066" b="52409"/>
          <a:stretch>
            <a:fillRect/>
          </a:stretch>
        </p:blipFill>
        <p:spPr>
          <a:xfrm>
            <a:off x="5457535" y="1866751"/>
            <a:ext cx="1260668" cy="1251492"/>
          </a:xfrm>
          <a:prstGeom prst="rect">
            <a:avLst/>
          </a:prstGeom>
        </p:spPr>
      </p:pic>
      <p:pic>
        <p:nvPicPr>
          <p:cNvPr id="18" name="图片 17" descr="device-2015-05-18-185544.png"/>
          <p:cNvPicPr>
            <a:picLocks noChangeAspect="1"/>
          </p:cNvPicPr>
          <p:nvPr/>
        </p:nvPicPr>
        <p:blipFill>
          <a:blip r:embed="rId5"/>
          <a:srcRect l="12780" t="30692" r="56538" b="52033"/>
          <a:stretch>
            <a:fillRect/>
          </a:stretch>
        </p:blipFill>
        <p:spPr>
          <a:xfrm>
            <a:off x="3259866" y="1888005"/>
            <a:ext cx="1259457" cy="1260636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855012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5811752" y="3118243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6009" y="3182239"/>
            <a:ext cx="12995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默认</a:t>
            </a:r>
            <a:r>
              <a:rPr lang="en-US" altLang="zh-CN" dirty="0" smtClean="0"/>
              <a:t>Canvas</a:t>
            </a:r>
            <a:endParaRPr lang="en-US" altLang="zh-CN" dirty="0" smtClean="0"/>
          </a:p>
          <a:p>
            <a:r>
              <a:rPr lang="zh-CN" altLang="en-US" dirty="0" smtClean="0"/>
              <a:t>透明的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338" t="4742" r="52379" b="49156"/>
          <a:stretch>
            <a:fillRect/>
          </a:stretch>
        </p:blipFill>
        <p:spPr>
          <a:xfrm>
            <a:off x="191135" y="1472049"/>
            <a:ext cx="2009954" cy="4089430"/>
          </a:xfrm>
          <a:prstGeom prst="rect">
            <a:avLst/>
          </a:prstGeom>
        </p:spPr>
      </p:pic>
      <p:pic>
        <p:nvPicPr>
          <p:cNvPr id="2" name="图片 1" descr="8HJR%`X6G0RJ8LX_UOX)_8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334135"/>
            <a:ext cx="10058400" cy="4365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585" t="28162" r="50000" b="27622"/>
          <a:stretch>
            <a:fillRect/>
          </a:stretch>
        </p:blipFill>
        <p:spPr>
          <a:xfrm>
            <a:off x="767535" y="1857584"/>
            <a:ext cx="2116317" cy="3922145"/>
          </a:xfrm>
          <a:prstGeom prst="rect">
            <a:avLst/>
          </a:prstGeom>
        </p:spPr>
      </p:pic>
      <p:pic>
        <p:nvPicPr>
          <p:cNvPr id="2" name="图片 1" descr="UQ1BL)~HCCH[4{C00B49KM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70" y="1857375"/>
            <a:ext cx="8496300" cy="4048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33175" y="2260756"/>
            <a:ext cx="4725396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169285" y="2333625"/>
          <a:ext cx="5461635" cy="3267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545"/>
                <a:gridCol w="1820545"/>
                <a:gridCol w="1820545"/>
              </a:tblGrid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MTRANS_X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MTRANS_Y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MPERSP_0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MPERSP_1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MPERSP_2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04920" y="1752600"/>
            <a:ext cx="402399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/>
              <a:t>android.graphics.Matrix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平移矩阵推导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58545" y="1493520"/>
          <a:ext cx="5055870" cy="230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/>
                <a:gridCol w="1639570"/>
                <a:gridCol w="1778000"/>
              </a:tblGrid>
              <a:tr h="90297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translationX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104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tranlationY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294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444" y="4308356"/>
            <a:ext cx="65913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911794" y="3800475"/>
            <a:ext cx="7831077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）平移（</a:t>
            </a:r>
            <a:r>
              <a:rPr lang="en-US" altLang="zh-CN" dirty="0" err="1" smtClean="0"/>
              <a:t>translationX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translationY</a:t>
            </a:r>
            <a:r>
              <a:rPr lang="zh-CN" altLang="en-US" dirty="0" smtClean="0"/>
              <a:t>）后的对应点为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缩放矩阵推导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136015" y="1644650"/>
          <a:ext cx="6177915" cy="2058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2059305"/>
                <a:gridCol w="2059305"/>
              </a:tblGrid>
              <a:tr h="718185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scaleX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63500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scaleY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548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5632" y="3722298"/>
            <a:ext cx="56864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旋转矩阵的推导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53503" y="17144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653502" y="1339969"/>
            <a:ext cx="4001804" cy="271782"/>
          </a:xfrm>
        </p:spPr>
        <p:txBody>
          <a:bodyPr>
            <a:noAutofit/>
          </a:bodyPr>
          <a:p>
            <a:pPr algn="l"/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旋转矩阵的推导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nubia 品牌PPT模版元素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" y="6018810"/>
            <a:ext cx="902880" cy="148460"/>
          </a:xfrm>
          <a:prstGeom prst="rect">
            <a:avLst/>
          </a:prstGeom>
        </p:spPr>
      </p:pic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527175" y="56642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3503" y="1714499"/>
          <a:ext cx="2840727" cy="1332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909"/>
                <a:gridCol w="946909"/>
                <a:gridCol w="946909"/>
              </a:tblGrid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-</a:t>
                      </a:r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cosaα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53502" y="3099833"/>
            <a:ext cx="5575539" cy="2031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图像的旋转稍微复杂：现设点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）旋转</a:t>
            </a:r>
            <a:r>
              <a:rPr lang="el-GR" altLang="zh-CN" dirty="0" smtClean="0"/>
              <a:t>θ</a:t>
            </a:r>
            <a:r>
              <a:rPr lang="zh-CN" altLang="en-US" dirty="0" smtClean="0"/>
              <a:t>角后的对应点为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）。通过使用向量，我们得到如下：</a:t>
            </a:r>
            <a:br>
              <a:rPr lang="zh-CN" altLang="en-US" dirty="0" smtClean="0"/>
            </a:br>
            <a:r>
              <a:rPr lang="en-US" altLang="zh-CN" dirty="0" smtClean="0"/>
              <a:t>x0 = r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α </a:t>
            </a:r>
            <a:br>
              <a:rPr lang="el-GR" altLang="zh-CN" dirty="0" smtClean="0"/>
            </a:br>
            <a:r>
              <a:rPr lang="en-US" altLang="zh-CN" dirty="0" smtClean="0"/>
              <a:t>y0 = r sin</a:t>
            </a:r>
            <a:r>
              <a:rPr lang="el-GR" altLang="zh-CN" dirty="0" smtClean="0"/>
              <a:t>α</a:t>
            </a:r>
            <a:br>
              <a:rPr lang="el-GR" altLang="zh-CN" dirty="0" smtClean="0"/>
            </a:br>
            <a:r>
              <a:rPr lang="en-US" altLang="zh-CN" dirty="0" smtClean="0"/>
              <a:t>x = r </a:t>
            </a:r>
            <a:r>
              <a:rPr lang="en-US" altLang="zh-CN" dirty="0" err="1" smtClean="0"/>
              <a:t>cos</a:t>
            </a:r>
            <a:r>
              <a:rPr lang="en-US" altLang="zh-CN" dirty="0" smtClean="0"/>
              <a:t>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 - </a:t>
            </a:r>
            <a:r>
              <a:rPr lang="en-US" altLang="zh-CN" dirty="0" smtClean="0"/>
              <a:t>y0 sin</a:t>
            </a:r>
            <a:r>
              <a:rPr lang="el-GR" altLang="zh-CN" dirty="0" smtClean="0"/>
              <a:t>θ </a:t>
            </a:r>
            <a:br>
              <a:rPr lang="el-GR" altLang="zh-CN" dirty="0" smtClean="0"/>
            </a:br>
            <a:r>
              <a:rPr lang="en-US" altLang="zh-CN" dirty="0" smtClean="0"/>
              <a:t>y = r sin(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sin</a:t>
            </a:r>
            <a:r>
              <a:rPr lang="el-GR" altLang="zh-CN" dirty="0" smtClean="0"/>
              <a:t>θ + </a:t>
            </a:r>
            <a:r>
              <a:rPr lang="en-US" altLang="zh-CN" dirty="0" smtClean="0"/>
              <a:t>y0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</a:t>
            </a:r>
            <a:endParaRPr lang="zh-CN" altLang="en-US" dirty="0"/>
          </a:p>
        </p:txBody>
      </p:sp>
      <p:pic>
        <p:nvPicPr>
          <p:cNvPr id="13" name="图片 12" descr="未命名.PNG"/>
          <p:cNvPicPr>
            <a:picLocks noChangeAspect="1"/>
          </p:cNvPicPr>
          <p:nvPr/>
        </p:nvPicPr>
        <p:blipFill>
          <a:blip r:embed="rId4"/>
          <a:srcRect l="7756" t="13963" r="17728" b="25355"/>
          <a:stretch>
            <a:fillRect/>
          </a:stretch>
        </p:blipFill>
        <p:spPr>
          <a:xfrm>
            <a:off x="6229041" y="1611354"/>
            <a:ext cx="2767905" cy="2870655"/>
          </a:xfrm>
          <a:prstGeom prst="rect">
            <a:avLst/>
          </a:prstGeom>
        </p:spPr>
      </p:pic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502" y="5131159"/>
            <a:ext cx="6354023" cy="112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矩阵的基本性质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36333" y="1216659"/>
            <a:ext cx="7746520" cy="286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结合性 （</a:t>
            </a:r>
            <a:r>
              <a:rPr lang="en-US" altLang="zh-CN" i="1" dirty="0" smtClean="0"/>
              <a:t>AB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对加法的分配性 （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AC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CA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CB </a:t>
            </a:r>
            <a:r>
              <a:rPr lang="zh-CN" altLang="en-US" dirty="0" smtClean="0"/>
              <a:t>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对数乘的结合性 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kA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kB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</a:t>
            </a:r>
            <a:r>
              <a:rPr lang="zh-CN" altLang="en-US" dirty="0" smtClean="0"/>
              <a:t>关于转置 </a:t>
            </a:r>
            <a:r>
              <a:rPr lang="en-US" altLang="zh-CN" dirty="0" smtClean="0"/>
              <a:t>(AB)'=B'A'</a:t>
            </a:r>
            <a:r>
              <a:rPr lang="zh-CN" altLang="en-US" dirty="0" smtClean="0"/>
              <a:t>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5.</a:t>
            </a:r>
            <a:r>
              <a:rPr lang="zh-CN" altLang="en-US" dirty="0" smtClean="0"/>
              <a:t>矩阵不满足交换律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要注意的是：可置换性不一定成立，即有矩阵 </a:t>
            </a:r>
            <a:r>
              <a:rPr lang="en-US" altLang="zh-CN" dirty="0" smtClean="0"/>
              <a:t>A </a:t>
            </a:r>
            <a:r>
              <a:rPr lang="zh-CN" altLang="en-US" dirty="0" smtClean="0"/>
              <a:t>及 </a:t>
            </a:r>
            <a:r>
              <a:rPr lang="en-US" altLang="zh-CN" dirty="0" smtClean="0"/>
              <a:t>B </a:t>
            </a:r>
            <a:r>
              <a:rPr lang="zh-CN" altLang="en-US" dirty="0" smtClean="0"/>
              <a:t>使得 </a:t>
            </a:r>
            <a:r>
              <a:rPr lang="en-US" altLang="zh-CN" dirty="0" smtClean="0"/>
              <a:t>AB ≠ BA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3550" y="1197610"/>
            <a:ext cx="8914130" cy="4615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Paint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Canvas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基本图形的绘制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的变换操作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 Matrix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矩阵的原理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矩阵的主要方法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29703" y="13430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7558" y="1287266"/>
            <a:ext cx="8446598" cy="147732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     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提供了</a:t>
            </a:r>
            <a:r>
              <a:rPr lang="en-US" altLang="zh-CN" dirty="0" smtClean="0"/>
              <a:t>translate(</a:t>
            </a:r>
            <a:r>
              <a:rPr lang="zh-CN" altLang="en-US" dirty="0" smtClean="0"/>
              <a:t>平移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rotate(</a:t>
            </a:r>
            <a:r>
              <a:rPr lang="zh-CN" altLang="en-US" dirty="0" smtClean="0"/>
              <a:t>旋转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scale(</a:t>
            </a:r>
            <a:r>
              <a:rPr lang="zh-CN" altLang="en-US" dirty="0" smtClean="0"/>
              <a:t>缩放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倾斜</a:t>
            </a:r>
            <a:r>
              <a:rPr lang="en-US" altLang="zh-CN" dirty="0" smtClean="0"/>
              <a:t>)</a:t>
            </a:r>
            <a:r>
              <a:rPr lang="zh-CN" altLang="en-US" dirty="0" smtClean="0"/>
              <a:t>四种操作，这四种操作的内部实现过程都是通过</a:t>
            </a:r>
            <a:r>
              <a:rPr lang="en-US" altLang="zh-CN" dirty="0" err="1" smtClean="0"/>
              <a:t>matrix.setValues</a:t>
            </a:r>
            <a:r>
              <a:rPr lang="en-US" altLang="zh-CN" dirty="0" smtClean="0"/>
              <a:t>(…)</a:t>
            </a:r>
            <a:r>
              <a:rPr lang="zh-CN" altLang="en-US" dirty="0" smtClean="0"/>
              <a:t>来设置矩阵的值来达到变换图片的效果。</a:t>
            </a:r>
            <a:br>
              <a:rPr lang="zh-CN" altLang="en-US" dirty="0" smtClean="0"/>
            </a:br>
            <a:r>
              <a:rPr lang="zh-CN" altLang="en-US" dirty="0" smtClean="0"/>
              <a:t>    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的每种操作都有</a:t>
            </a:r>
            <a:r>
              <a:rPr lang="en-US" altLang="zh-CN" dirty="0" smtClean="0"/>
              <a:t>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三种操作，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是清空队列再添加，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是在队列最前面插入，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是在队列最后面插入。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13546" y="4338906"/>
            <a:ext cx="6006621" cy="595223"/>
            <a:chOff x="1032546" y="3416060"/>
            <a:chExt cx="6006621" cy="595223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032546" y="3950898"/>
              <a:ext cx="6006621" cy="60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0232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Matrix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5471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93607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82700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3804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890478" y="3523711"/>
            <a:ext cx="815269" cy="396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7332" y="3092390"/>
            <a:ext cx="687320" cy="431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2524593" y="3273545"/>
            <a:ext cx="552090" cy="38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119151" y="3523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246151" y="3650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60487" y="1305559"/>
            <a:ext cx="8446598" cy="4246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.reset</a:t>
            </a:r>
            <a:r>
              <a:rPr lang="en-US" altLang="zh-CN" b="1" dirty="0" smtClean="0"/>
              <a:t>()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.setValues</a:t>
            </a:r>
            <a:r>
              <a:rPr lang="en-US" altLang="zh-CN" b="1" dirty="0" smtClean="0"/>
              <a:t>(float[] values)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set</a:t>
            </a:r>
            <a:r>
              <a:rPr lang="zh-CN" altLang="en-US" dirty="0" smtClean="0"/>
              <a:t>方法一旦调用即会清空之前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中的所有变换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7752" y="1200148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other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R(degrees) * M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* M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post</a:t>
            </a:r>
            <a:r>
              <a:rPr lang="zh-CN" altLang="en-US" dirty="0" smtClean="0"/>
              <a:t>方法表示矩阵后乘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B*A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7932" y="137477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M * other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M *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</a:t>
            </a:r>
            <a:r>
              <a:rPr lang="en-US" altLang="zh-CN" dirty="0" smtClean="0"/>
              <a:t>M * </a:t>
            </a:r>
            <a:r>
              <a:rPr lang="pt-BR" altLang="zh-CN" dirty="0" smtClean="0"/>
              <a:t>R(degrees) 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M * </a:t>
            </a:r>
            <a:r>
              <a:rPr lang="pt-BR" altLang="zh-CN" dirty="0" smtClean="0"/>
              <a:t>M' = R(degrees, px, py) 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M *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</a:t>
            </a:r>
            <a:r>
              <a:rPr lang="en-US" altLang="zh-CN" dirty="0" smtClean="0"/>
              <a:t>M * </a:t>
            </a:r>
            <a:r>
              <a:rPr lang="pl-PL" altLang="zh-CN" dirty="0" smtClean="0"/>
              <a:t>S(sx, sy, px, py)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pre</a:t>
            </a:r>
            <a:r>
              <a:rPr lang="zh-CN" altLang="en-US" dirty="0" smtClean="0"/>
              <a:t>方法表示矩阵前乘，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A*B 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1K)S`VRD~7`84T{6{(T(B1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942975"/>
            <a:ext cx="8734425" cy="5505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K{O)~SN6(~J[{$[J]Y{QS2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143000"/>
            <a:ext cx="8534400" cy="457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3715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device-2015-05-20-111653.png"/>
          <p:cNvPicPr>
            <a:picLocks noChangeAspect="1"/>
          </p:cNvPicPr>
          <p:nvPr/>
        </p:nvPicPr>
        <p:blipFill>
          <a:blip r:embed="rId3"/>
          <a:srcRect r="30161" b="65618"/>
          <a:stretch>
            <a:fillRect/>
          </a:stretch>
        </p:blipFill>
        <p:spPr>
          <a:xfrm>
            <a:off x="6634040" y="3552883"/>
            <a:ext cx="2020595" cy="1768417"/>
          </a:xfrm>
          <a:prstGeom prst="rect">
            <a:avLst/>
          </a:prstGeom>
        </p:spPr>
      </p:pic>
      <p:pic>
        <p:nvPicPr>
          <p:cNvPr id="14" name="图片 13" descr="device-2015-05-20-112123.png"/>
          <p:cNvPicPr>
            <a:picLocks noChangeAspect="1"/>
          </p:cNvPicPr>
          <p:nvPr/>
        </p:nvPicPr>
        <p:blipFill>
          <a:blip r:embed="rId4"/>
          <a:srcRect r="30523" b="60682"/>
          <a:stretch>
            <a:fillRect/>
          </a:stretch>
        </p:blipFill>
        <p:spPr>
          <a:xfrm>
            <a:off x="6644515" y="1371599"/>
            <a:ext cx="2010120" cy="2022304"/>
          </a:xfrm>
          <a:prstGeom prst="rect">
            <a:avLst/>
          </a:prstGeom>
        </p:spPr>
      </p:pic>
      <p:pic>
        <p:nvPicPr>
          <p:cNvPr id="2" name="图片 1" descr="M@B5UVCUC7T26JF2N0D2W)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520825"/>
            <a:ext cx="5505450" cy="1724025"/>
          </a:xfrm>
          <a:prstGeom prst="rect">
            <a:avLst/>
          </a:prstGeom>
        </p:spPr>
      </p:pic>
      <p:pic>
        <p:nvPicPr>
          <p:cNvPr id="3" name="图片 2" descr="BEN9OFM]{9Z4[}OYDKM4O]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635375"/>
            <a:ext cx="5867400" cy="16859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910678" y="12096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784350" y="515937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13" name="图片 12" descr="device-2015-05-20-100252.png"/>
          <p:cNvPicPr>
            <a:picLocks noChangeAspect="1"/>
          </p:cNvPicPr>
          <p:nvPr/>
        </p:nvPicPr>
        <p:blipFill>
          <a:blip r:embed="rId3"/>
          <a:srcRect r="50036" b="49888"/>
          <a:stretch>
            <a:fillRect/>
          </a:stretch>
        </p:blipFill>
        <p:spPr>
          <a:xfrm>
            <a:off x="634645" y="1252804"/>
            <a:ext cx="1445579" cy="2577502"/>
          </a:xfrm>
          <a:prstGeom prst="rect">
            <a:avLst/>
          </a:prstGeom>
        </p:spPr>
      </p:pic>
      <p:pic>
        <p:nvPicPr>
          <p:cNvPr id="14" name="图片 13" descr="device-2015-05-20-104030.png"/>
          <p:cNvPicPr>
            <a:picLocks noChangeAspect="1"/>
          </p:cNvPicPr>
          <p:nvPr/>
        </p:nvPicPr>
        <p:blipFill>
          <a:blip r:embed="rId4"/>
          <a:srcRect r="49112" b="48804"/>
          <a:stretch>
            <a:fillRect/>
          </a:stretch>
        </p:blipFill>
        <p:spPr>
          <a:xfrm>
            <a:off x="2195180" y="1231550"/>
            <a:ext cx="1472304" cy="2633260"/>
          </a:xfrm>
          <a:prstGeom prst="rect">
            <a:avLst/>
          </a:prstGeom>
        </p:spPr>
      </p:pic>
      <p:pic>
        <p:nvPicPr>
          <p:cNvPr id="15" name="图片 14" descr="device-2015-05-20-104931.png"/>
          <p:cNvPicPr>
            <a:picLocks noChangeAspect="1"/>
          </p:cNvPicPr>
          <p:nvPr/>
        </p:nvPicPr>
        <p:blipFill>
          <a:blip r:embed="rId5"/>
          <a:srcRect r="4387" b="42844"/>
          <a:stretch>
            <a:fillRect/>
          </a:stretch>
        </p:blipFill>
        <p:spPr>
          <a:xfrm>
            <a:off x="3701988" y="1231550"/>
            <a:ext cx="2766283" cy="2939813"/>
          </a:xfrm>
          <a:prstGeom prst="rect">
            <a:avLst/>
          </a:prstGeom>
        </p:spPr>
      </p:pic>
      <p:pic>
        <p:nvPicPr>
          <p:cNvPr id="17" name="图片 16" descr="device-2015-05-20-110003.png"/>
          <p:cNvPicPr>
            <a:picLocks noChangeAspect="1"/>
          </p:cNvPicPr>
          <p:nvPr/>
        </p:nvPicPr>
        <p:blipFill>
          <a:blip r:embed="rId6"/>
          <a:srcRect b="35890"/>
          <a:stretch>
            <a:fillRect/>
          </a:stretch>
        </p:blipFill>
        <p:spPr>
          <a:xfrm>
            <a:off x="6541690" y="1209674"/>
            <a:ext cx="2893219" cy="3297498"/>
          </a:xfrm>
          <a:prstGeom prst="rect">
            <a:avLst/>
          </a:prstGeom>
        </p:spPr>
      </p:pic>
      <p:pic>
        <p:nvPicPr>
          <p:cNvPr id="2" name="图片 1" descr="O)LN$WYX[4DDK28[P93V{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4004945"/>
            <a:ext cx="7486650" cy="27527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方法比较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3239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2708" y="3175095"/>
            <a:ext cx="2196088" cy="5078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 T  </a:t>
            </a:r>
            <a:r>
              <a:rPr lang="zh-CN" altLang="en-US" dirty="0" smtClean="0"/>
              <a:t>*  </a:t>
            </a:r>
            <a:r>
              <a:rPr lang="en-US" altLang="zh-CN" dirty="0" smtClean="0"/>
              <a:t>(R  </a:t>
            </a:r>
            <a:r>
              <a:rPr lang="zh-CN" altLang="en-US" dirty="0" smtClean="0"/>
              <a:t>* </a:t>
            </a:r>
            <a:r>
              <a:rPr lang="en-US" altLang="zh-CN" dirty="0" smtClean="0"/>
              <a:t>I))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642927" y="5444837"/>
            <a:ext cx="1857753" cy="5078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I * T) * R)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pic>
        <p:nvPicPr>
          <p:cNvPr id="15" name="图片 14" descr="device-2015-05-20-094717.png"/>
          <p:cNvPicPr>
            <a:picLocks noChangeAspect="1"/>
          </p:cNvPicPr>
          <p:nvPr/>
        </p:nvPicPr>
        <p:blipFill>
          <a:blip r:embed="rId3"/>
          <a:srcRect r="40838" b="59411"/>
          <a:stretch>
            <a:fillRect/>
          </a:stretch>
        </p:blipFill>
        <p:spPr>
          <a:xfrm>
            <a:off x="6547739" y="1529751"/>
            <a:ext cx="2551806" cy="3112340"/>
          </a:xfrm>
          <a:prstGeom prst="rect">
            <a:avLst/>
          </a:prstGeom>
        </p:spPr>
      </p:pic>
      <p:pic>
        <p:nvPicPr>
          <p:cNvPr id="2" name="图片 1" descr="F)$F_)U7`S])H405CJHK0K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" y="1431925"/>
            <a:ext cx="5362575" cy="1743075"/>
          </a:xfrm>
          <a:prstGeom prst="rect">
            <a:avLst/>
          </a:prstGeom>
        </p:spPr>
      </p:pic>
      <p:pic>
        <p:nvPicPr>
          <p:cNvPr id="3" name="图片 2" descr="2]4JL%0H`2BL_VXK9}F4O@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3683000"/>
            <a:ext cx="6000750" cy="1762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矩阵公式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01128" y="1114424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R(degrees) </a:t>
            </a:r>
            <a:r>
              <a:rPr lang="en-US" altLang="zh-CN" dirty="0" smtClean="0"/>
              <a:t>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</a:t>
            </a:r>
            <a:r>
              <a:rPr lang="pl-PL" altLang="zh-CN" dirty="0" smtClean="0"/>
              <a:t>S(sx, sy </a:t>
            </a:r>
            <a:r>
              <a:rPr lang="en-US" altLang="zh-CN" dirty="0" smtClean="0"/>
              <a:t>)*T(-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 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5941" y="2402996"/>
            <a:ext cx="529984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矩阵操作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409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670050" y="53594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377" y="125031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  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13" name="图片 12" descr="device-2015-05-22-093223.png"/>
          <p:cNvPicPr>
            <a:picLocks noChangeAspect="1"/>
          </p:cNvPicPr>
          <p:nvPr/>
        </p:nvPicPr>
        <p:blipFill>
          <a:blip r:embed="rId3"/>
          <a:srcRect r="26859" b="60622"/>
          <a:stretch>
            <a:fillRect/>
          </a:stretch>
        </p:blipFill>
        <p:spPr>
          <a:xfrm>
            <a:off x="3740121" y="1409698"/>
            <a:ext cx="2116119" cy="2025411"/>
          </a:xfrm>
          <a:prstGeom prst="rect">
            <a:avLst/>
          </a:prstGeom>
        </p:spPr>
      </p:pic>
      <p:pic>
        <p:nvPicPr>
          <p:cNvPr id="14" name="图片 13" descr="device-2015-05-22-093305.png"/>
          <p:cNvPicPr>
            <a:picLocks noChangeAspect="1"/>
          </p:cNvPicPr>
          <p:nvPr/>
        </p:nvPicPr>
        <p:blipFill>
          <a:blip r:embed="rId4"/>
          <a:srcRect b="35800"/>
          <a:stretch>
            <a:fillRect/>
          </a:stretch>
        </p:blipFill>
        <p:spPr>
          <a:xfrm>
            <a:off x="6349756" y="1409699"/>
            <a:ext cx="2893219" cy="3302122"/>
          </a:xfrm>
          <a:prstGeom prst="rect">
            <a:avLst/>
          </a:prstGeom>
        </p:spPr>
      </p:pic>
      <p:pic>
        <p:nvPicPr>
          <p:cNvPr id="15" name="图片 14" descr="device-2015-05-22-093452.png"/>
          <p:cNvPicPr>
            <a:picLocks noChangeAspect="1"/>
          </p:cNvPicPr>
          <p:nvPr/>
        </p:nvPicPr>
        <p:blipFill>
          <a:blip r:embed="rId5"/>
          <a:srcRect r="26779" b="60622"/>
          <a:stretch>
            <a:fillRect/>
          </a:stretch>
        </p:blipFill>
        <p:spPr>
          <a:xfrm>
            <a:off x="1178784" y="1409698"/>
            <a:ext cx="2118453" cy="2025411"/>
          </a:xfrm>
          <a:prstGeom prst="rect">
            <a:avLst/>
          </a:prstGeom>
        </p:spPr>
      </p:pic>
      <p:pic>
        <p:nvPicPr>
          <p:cNvPr id="2" name="图片 1" descr="S9N{H_BY30C7R772NI80ZO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85" y="3435350"/>
            <a:ext cx="5743575" cy="3752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03396" y="2688746"/>
            <a:ext cx="5384807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中的矩阵原理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矩阵的定义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76325" y="1828800"/>
          <a:ext cx="9354820" cy="365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8705"/>
                <a:gridCol w="2338705"/>
                <a:gridCol w="2338705"/>
                <a:gridCol w="2338705"/>
              </a:tblGrid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+ 4]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+ 8]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+ 12]</a:t>
                      </a:r>
                      <a:endParaRPr lang="zh-CN" altLang="en-US" dirty="0"/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+ 5]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+ 9]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+ 13]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+ 2]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+ 6]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+ 14]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+ 3]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+ 7]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+ 15]</a:t>
                      </a:r>
                      <a:endParaRPr kumimoji="0" lang="zh-CN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53110" y="1283335"/>
          <a:ext cx="3622675" cy="184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780"/>
                <a:gridCol w="652780"/>
                <a:gridCol w="652780"/>
                <a:gridCol w="1664335"/>
              </a:tblGrid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z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3220085"/>
            <a:ext cx="10726420" cy="18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11860" y="1330960"/>
          <a:ext cx="4867275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235"/>
                <a:gridCol w="1196975"/>
                <a:gridCol w="1234440"/>
                <a:gridCol w="1317625"/>
              </a:tblGrid>
              <a:tr h="719455">
                <a:tc>
                  <a:txBody>
                    <a:bodyPr/>
                    <a:p>
                      <a:r>
                        <a:rPr lang="en-US" altLang="zh-CN" dirty="0" err="1" smtClean="0"/>
                        <a:t>scaleX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scaleY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94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scaleZ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" y="3776980"/>
            <a:ext cx="11281410" cy="102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http://img4.imgtn.bdimg.com/it/u=3196495703,1719471057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315" y="1401445"/>
            <a:ext cx="7241540" cy="303466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38162" y="4658140"/>
            <a:ext cx="7456488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4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(float[] m, </a:t>
            </a:r>
            <a:r>
              <a:rPr lang="en-US" altLang="zh-CN" b="1" dirty="0" err="1" smtClean="0"/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mOffset</a:t>
            </a:r>
            <a:r>
              <a:rPr lang="en-US" altLang="zh-CN" b="1" dirty="0" smtClean="0"/>
              <a:t>, float a, float x, float y, float z)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028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7246" y="1173552"/>
          <a:ext cx="26195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177"/>
                <a:gridCol w="671177"/>
                <a:gridCol w="671177"/>
                <a:gridCol w="606029"/>
              </a:tblGrid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02806" y="1173552"/>
          <a:ext cx="26462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006"/>
                <a:gridCol w="678006"/>
                <a:gridCol w="678006"/>
                <a:gridCol w="612195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277641" y="1173552"/>
          <a:ext cx="264045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531"/>
                <a:gridCol w="676531"/>
                <a:gridCol w="676531"/>
                <a:gridCol w="610864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17867" y="4675155"/>
            <a:ext cx="4572000" cy="1477328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1, 0, 0 ) 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1, 0 )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0, 1 )</a:t>
            </a:r>
            <a:endParaRPr lang="en-US" altLang="zh-CN" b="1" dirty="0" smtClean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246" y="3162300"/>
            <a:ext cx="8172963" cy="115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96565" y="2298221"/>
            <a:ext cx="61991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567778" y="11620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20-094147.png"/>
          <p:cNvPicPr>
            <a:picLocks noChangeAspect="1"/>
          </p:cNvPicPr>
          <p:nvPr/>
        </p:nvPicPr>
        <p:blipFill>
          <a:blip r:embed="rId3"/>
          <a:srcRect t="29350" r="44931" b="41468"/>
          <a:stretch>
            <a:fillRect/>
          </a:stretch>
        </p:blipFill>
        <p:spPr>
          <a:xfrm>
            <a:off x="5932389" y="1488057"/>
            <a:ext cx="2252537" cy="21220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8934" y="1712343"/>
            <a:ext cx="4619406" cy="147732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>
                <a:hlinkClick r:id="rId4" action="ppaction://hlinkfile"/>
              </a:rPr>
              <a:t>draw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 action="ppaction://hlinkfile"/>
              </a:rPr>
              <a:t>Canvas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canvas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setBounds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left,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top,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right,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bottom)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invalidateSelf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922655"/>
          <a:ext cx="8507730" cy="5445125"/>
        </p:xfrm>
        <a:graphic>
          <a:graphicData uri="http://schemas.openxmlformats.org/drawingml/2006/table">
            <a:tbl>
              <a:tblPr/>
              <a:tblGrid>
                <a:gridCol w="807720"/>
                <a:gridCol w="3053080"/>
                <a:gridCol w="807720"/>
                <a:gridCol w="808990"/>
                <a:gridCol w="3030220"/>
              </a:tblGrid>
              <a:tr h="217805">
                <a:tc gridSpan="5">
                  <a:txBody>
                    <a:bodyPr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一键清除动画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外圈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居中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旋转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逆时针旋转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1080°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笔画长度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，与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45°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#ffffff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缩小至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fast_out_linear_in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圆点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直径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px，#ffffff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100ms  0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 至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linea_out_slow_in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往上移动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往下移动 至中心点下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勾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，长边与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ffffff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，起点都在中心点下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长边缩放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01128" y="12382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01127" y="1365849"/>
            <a:ext cx="8446598" cy="1753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自 定义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中画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r>
              <a:rPr lang="zh-CN" altLang="en-US" dirty="0" smtClean="0"/>
              <a:t>要先给它设置位置</a:t>
            </a:r>
            <a:endParaRPr lang="en-US" altLang="zh-CN" dirty="0" smtClean="0"/>
          </a:p>
          <a:p>
            <a:r>
              <a:rPr lang="en-US" altLang="zh-CN" dirty="0" err="1" smtClean="0"/>
              <a:t>mDrawable.setBounds</a:t>
            </a:r>
            <a:r>
              <a:rPr lang="en-US" altLang="zh-CN" dirty="0" smtClean="0"/>
              <a:t>(100, 100, 100 + </a:t>
            </a:r>
            <a:r>
              <a:rPr lang="en-US" altLang="zh-CN" dirty="0" err="1" smtClean="0"/>
              <a:t>mAnimationDrawable.getIntrinsicWidth</a:t>
            </a:r>
            <a:r>
              <a:rPr lang="en-US" altLang="zh-CN" dirty="0" smtClean="0"/>
              <a:t>(), </a:t>
            </a:r>
            <a:endParaRPr lang="en-US" altLang="zh-CN" dirty="0" smtClean="0"/>
          </a:p>
          <a:p>
            <a:r>
              <a:rPr lang="en-US" altLang="zh-CN" dirty="0" smtClean="0"/>
              <a:t>100 +</a:t>
            </a:r>
            <a:r>
              <a:rPr lang="en-US" altLang="zh-CN" dirty="0" err="1" smtClean="0"/>
              <a:t>mAnimationDrawable.getIntrinsicHeight</a:t>
            </a:r>
            <a:r>
              <a:rPr lang="en-US" altLang="zh-CN" dirty="0" smtClean="0"/>
              <a:t>());</a:t>
            </a:r>
            <a:endParaRPr lang="en-US" altLang="zh-CN" dirty="0" smtClean="0"/>
          </a:p>
          <a:p>
            <a:r>
              <a:rPr lang="zh-CN" altLang="en-US" dirty="0" smtClean="0"/>
              <a:t>这样他才能正确的画在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的对应位置。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15" y="3244215"/>
            <a:ext cx="11063605" cy="120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802" y="1190624"/>
            <a:ext cx="8446598" cy="120032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1.graphics</a:t>
            </a:r>
            <a:r>
              <a:rPr lang="zh-CN" altLang="en-US" dirty="0" smtClean="0"/>
              <a:t>绘图的基础知识</a:t>
            </a:r>
            <a:endParaRPr lang="en-US" altLang="zh-CN" dirty="0" smtClean="0"/>
          </a:p>
          <a:p>
            <a:r>
              <a:rPr lang="en-US" altLang="zh-CN" dirty="0" smtClean="0"/>
              <a:t>http://blog.csdn.net/harvic880925/article/details/38875149</a:t>
            </a:r>
            <a:endParaRPr lang="en-US" altLang="zh-CN" dirty="0" smtClean="0"/>
          </a:p>
          <a:p>
            <a:r>
              <a:rPr lang="en-US" altLang="zh-CN" dirty="0" smtClean="0"/>
              <a:t>2. Porter-Duff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r>
              <a:rPr lang="en-US" altLang="zh-CN" dirty="0" smtClean="0"/>
              <a:t>http://www.cnblogs.com/jacktu/archive/2012/01/02/2310326.html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SLIDE_ITEM_CNT" val="4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KSO_WM_SLIDE_ITEM_CNT" val="4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KSO_WM_SLIDE_ITEM_CNT" val="4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KSO_WM_SLIDE_ITEM_CNT" val="4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SLIDE_ITEM_CNT" val="4"/>
</p:tagLst>
</file>

<file path=ppt/tags/tag110.xml><?xml version="1.0" encoding="utf-8"?>
<p:tagLst xmlns:p="http://schemas.openxmlformats.org/presentationml/2006/main">
  <p:tag name="KSO_WM_SLIDE_ITEM_CNT" val="4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KSO_WM_SLIDE_ITEM_CNT" val="4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KSO_WM_SLIDE_ITEM_CNT" val="4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KSO_WM_SLIDE_ITEM_CNT" val="4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KSO_WM_SLIDE_ITEM_CNT" val="4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KSO_WM_SLIDE_ITEM_CNT" val="4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SLIDE_ITEM_CNT" val="4"/>
</p:tagLst>
</file>

<file path=ppt/tags/tag129.xml><?xml version="1.0" encoding="utf-8"?>
<p:tagLst xmlns:p="http://schemas.openxmlformats.org/presentationml/2006/main">
  <p:tag name="KSO_WM_SLIDE_ITEM_CNT" val="4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SLIDE_ITEM_CNT" val="4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KSO_WM_SLIDE_ITEM_CNT" val="4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KSO_WM_SLIDE_ITEM_CNT" val="4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SLIDE_ITEM_CNT" val="4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KSO_WM_SLIDE_ITEM_CNT" val="4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KSO_WM_SLIDE_ITEM_CNT" val="4"/>
</p:tagLst>
</file>

<file path=ppt/tags/tag145.xml><?xml version="1.0" encoding="utf-8"?>
<p:tagLst xmlns:p="http://schemas.openxmlformats.org/presentationml/2006/main">
  <p:tag name="KSO_WM_SLIDE_ITEM_CNT" val="4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KSO_WM_SLIDE_ITEM_CNT" val="4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PA" val="v4.1.3"/>
</p:tagLst>
</file>

<file path=ppt/tags/tag151.xml><?xml version="1.0" encoding="utf-8"?>
<p:tagLst xmlns:p="http://schemas.openxmlformats.org/presentationml/2006/main">
  <p:tag name="KSO_WM_SLIDE_ITEM_CNT" val="4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PA" val="v4.1.3"/>
</p:tagLst>
</file>

<file path=ppt/tags/tag154.xml><?xml version="1.0" encoding="utf-8"?>
<p:tagLst xmlns:p="http://schemas.openxmlformats.org/presentationml/2006/main">
  <p:tag name="KSO_WM_SLIDE_ITEM_CNT" val="4"/>
</p:tagLst>
</file>

<file path=ppt/tags/tag155.xml><?xml version="1.0" encoding="utf-8"?>
<p:tagLst xmlns:p="http://schemas.openxmlformats.org/presentationml/2006/main">
  <p:tag name="PA" val="v4.1.3"/>
</p:tagLst>
</file>

<file path=ppt/tags/tag156.xml><?xml version="1.0" encoding="utf-8"?>
<p:tagLst xmlns:p="http://schemas.openxmlformats.org/presentationml/2006/main">
  <p:tag name="PA" val="v4.1.3"/>
</p:tagLst>
</file>

<file path=ppt/tags/tag157.xml><?xml version="1.0" encoding="utf-8"?>
<p:tagLst xmlns:p="http://schemas.openxmlformats.org/presentationml/2006/main">
  <p:tag name="KSO_WM_SLIDE_ITEM_CNT" val="4"/>
</p:tagLst>
</file>

<file path=ppt/tags/tag158.xml><?xml version="1.0" encoding="utf-8"?>
<p:tagLst xmlns:p="http://schemas.openxmlformats.org/presentationml/2006/main">
  <p:tag name="PA" val="v4.1.3"/>
</p:tagLst>
</file>

<file path=ppt/tags/tag159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60.xml><?xml version="1.0" encoding="utf-8"?>
<p:tagLst xmlns:p="http://schemas.openxmlformats.org/presentationml/2006/main">
  <p:tag name="PA" val="v4.1.3"/>
</p:tagLst>
</file>

<file path=ppt/tags/tag161.xml><?xml version="1.0" encoding="utf-8"?>
<p:tagLst xmlns:p="http://schemas.openxmlformats.org/presentationml/2006/main">
  <p:tag name="PA" val="v4.1.3"/>
</p:tagLst>
</file>

<file path=ppt/tags/tag162.xml><?xml version="1.0" encoding="utf-8"?>
<p:tagLst xmlns:p="http://schemas.openxmlformats.org/presentationml/2006/main">
  <p:tag name="PA" val="v4.1.3"/>
</p:tagLst>
</file>

<file path=ppt/tags/tag163.xml><?xml version="1.0" encoding="utf-8"?>
<p:tagLst xmlns:p="http://schemas.openxmlformats.org/presentationml/2006/main">
  <p:tag name="PA" val="v4.1.3"/>
</p:tagLst>
</file>

<file path=ppt/tags/tag164.xml><?xml version="1.0" encoding="utf-8"?>
<p:tagLst xmlns:p="http://schemas.openxmlformats.org/presentationml/2006/main">
  <p:tag name="PA" val="v4.1.3"/>
</p:tagLst>
</file>

<file path=ppt/tags/tag165.xml><?xml version="1.0" encoding="utf-8"?>
<p:tagLst xmlns:p="http://schemas.openxmlformats.org/presentationml/2006/main">
  <p:tag name="PA" val="v4.1.3"/>
</p:tagLst>
</file>

<file path=ppt/tags/tag166.xml><?xml version="1.0" encoding="utf-8"?>
<p:tagLst xmlns:p="http://schemas.openxmlformats.org/presentationml/2006/main">
  <p:tag name="PA" val="v4.1.3"/>
</p:tagLst>
</file>

<file path=ppt/tags/tag167.xml><?xml version="1.0" encoding="utf-8"?>
<p:tagLst xmlns:p="http://schemas.openxmlformats.org/presentationml/2006/main">
  <p:tag name="PA" val="v4.1.3"/>
</p:tagLst>
</file>

<file path=ppt/tags/tag168.xml><?xml version="1.0" encoding="utf-8"?>
<p:tagLst xmlns:p="http://schemas.openxmlformats.org/presentationml/2006/main">
  <p:tag name="PA" val="v4.1.3"/>
</p:tagLst>
</file>

<file path=ppt/tags/tag169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SLIDE_ITEM_CNT" val="4"/>
</p:tagLst>
</file>

<file path=ppt/tags/tag170.xml><?xml version="1.0" encoding="utf-8"?>
<p:tagLst xmlns:p="http://schemas.openxmlformats.org/presentationml/2006/main">
  <p:tag name="PA" val="v4.1.3"/>
</p:tagLst>
</file>

<file path=ppt/tags/tag171.xml><?xml version="1.0" encoding="utf-8"?>
<p:tagLst xmlns:p="http://schemas.openxmlformats.org/presentationml/2006/main">
  <p:tag name="PA" val="v4.1.3"/>
</p:tagLst>
</file>

<file path=ppt/tags/tag172.xml><?xml version="1.0" encoding="utf-8"?>
<p:tagLst xmlns:p="http://schemas.openxmlformats.org/presentationml/2006/main">
  <p:tag name="PA" val="v4.1.3"/>
</p:tagLst>
</file>

<file path=ppt/tags/tag173.xml><?xml version="1.0" encoding="utf-8"?>
<p:tagLst xmlns:p="http://schemas.openxmlformats.org/presentationml/2006/main">
  <p:tag name="PA" val="v4.1.3"/>
</p:tagLst>
</file>

<file path=ppt/tags/tag174.xml><?xml version="1.0" encoding="utf-8"?>
<p:tagLst xmlns:p="http://schemas.openxmlformats.org/presentationml/2006/main">
  <p:tag name="PA" val="v4.1.3"/>
</p:tagLst>
</file>

<file path=ppt/tags/tag175.xml><?xml version="1.0" encoding="utf-8"?>
<p:tagLst xmlns:p="http://schemas.openxmlformats.org/presentationml/2006/main">
  <p:tag name="PA" val="v4.1.3"/>
</p:tagLst>
</file>

<file path=ppt/tags/tag176.xml><?xml version="1.0" encoding="utf-8"?>
<p:tagLst xmlns:p="http://schemas.openxmlformats.org/presentationml/2006/main">
  <p:tag name="PA" val="v4.1.3"/>
</p:tagLst>
</file>

<file path=ppt/tags/tag177.xml><?xml version="1.0" encoding="utf-8"?>
<p:tagLst xmlns:p="http://schemas.openxmlformats.org/presentationml/2006/main">
  <p:tag name="PA" val="v4.1.3"/>
</p:tagLst>
</file>

<file path=ppt/tags/tag178.xml><?xml version="1.0" encoding="utf-8"?>
<p:tagLst xmlns:p="http://schemas.openxmlformats.org/presentationml/2006/main">
  <p:tag name="PA" val="v4.1.3"/>
</p:tagLst>
</file>

<file path=ppt/tags/tag179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SLIDE_ITEM_CNT" val="4"/>
</p:tagLst>
</file>

<file path=ppt/tags/tag180.xml><?xml version="1.0" encoding="utf-8"?>
<p:tagLst xmlns:p="http://schemas.openxmlformats.org/presentationml/2006/main">
  <p:tag name="PA" val="v4.1.3"/>
</p:tagLst>
</file>

<file path=ppt/tags/tag181.xml><?xml version="1.0" encoding="utf-8"?>
<p:tagLst xmlns:p="http://schemas.openxmlformats.org/presentationml/2006/main">
  <p:tag name="KSO_WM_DOC_GUID" val="{ebae741e-f6be-4508-b345-b70f422bb642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SLIDE_ITEM_CNT" val="4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SLIDE_ITEM_CNT" val="4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SLIDE_ITEM_CNT" val="4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KSO_WM_SLIDE_ITEM_CNT" val="4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KSO_WM_SLIDE_ITEM_CNT" val="4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SLIDE_ITEM_CNT" val="4"/>
</p:tagLst>
</file>

<file path=ppt/tags/tag9.xml><?xml version="1.0" encoding="utf-8"?>
<p:tagLst xmlns:p="http://schemas.openxmlformats.org/presentationml/2006/main">
  <p:tag name="KSO_WM_SLIDE_ITEM_CNT" val="4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KSO_WM_SLIDE_ITEM_CNT" val="4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KSO_WM_SLIDE_ITEM_CNT" val="4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SLIDE_ITEM_CNT" val="4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9473</Words>
  <Application>WPS 演示</Application>
  <PresentationFormat>宽屏</PresentationFormat>
  <Paragraphs>959</Paragraphs>
  <Slides>71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Broadway</vt:lpstr>
      <vt:lpstr>Broadway BT</vt:lpstr>
      <vt:lpstr>Arial Unicode MS</vt:lpstr>
      <vt:lpstr>Courier New</vt:lpstr>
      <vt:lpstr>Roboto condensed</vt:lpstr>
      <vt:lpstr>Segoe Print</vt:lpstr>
      <vt:lpstr>等线 Light</vt:lpstr>
      <vt:lpstr>Segoe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旋转矩阵的推导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5144</cp:revision>
  <dcterms:created xsi:type="dcterms:W3CDTF">2016-08-30T15:34:00Z</dcterms:created>
  <dcterms:modified xsi:type="dcterms:W3CDTF">2019-07-02T10:37:56Z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